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9" r:id="rId4"/>
    <p:sldId id="285" r:id="rId5"/>
    <p:sldId id="262" r:id="rId6"/>
    <p:sldId id="287" r:id="rId7"/>
    <p:sldId id="288" r:id="rId8"/>
    <p:sldId id="290" r:id="rId9"/>
    <p:sldId id="291" r:id="rId10"/>
    <p:sldId id="263" r:id="rId11"/>
    <p:sldId id="292" r:id="rId12"/>
    <p:sldId id="264" r:id="rId13"/>
    <p:sldId id="295" r:id="rId14"/>
    <p:sldId id="293" r:id="rId15"/>
    <p:sldId id="296" r:id="rId16"/>
    <p:sldId id="298" r:id="rId17"/>
    <p:sldId id="299" r:id="rId18"/>
    <p:sldId id="300" r:id="rId19"/>
    <p:sldId id="301" r:id="rId20"/>
    <p:sldId id="304" r:id="rId21"/>
    <p:sldId id="303" r:id="rId22"/>
    <p:sldId id="337" r:id="rId23"/>
    <p:sldId id="305" r:id="rId24"/>
    <p:sldId id="307" r:id="rId25"/>
    <p:sldId id="308" r:id="rId26"/>
    <p:sldId id="328" r:id="rId27"/>
    <p:sldId id="332" r:id="rId28"/>
    <p:sldId id="333" r:id="rId29"/>
    <p:sldId id="334" r:id="rId30"/>
    <p:sldId id="335" r:id="rId31"/>
    <p:sldId id="336" r:id="rId32"/>
    <p:sldId id="331" r:id="rId33"/>
    <p:sldId id="309" r:id="rId34"/>
    <p:sldId id="311" r:id="rId35"/>
    <p:sldId id="310" r:id="rId36"/>
    <p:sldId id="312" r:id="rId37"/>
    <p:sldId id="313" r:id="rId38"/>
    <p:sldId id="325" r:id="rId39"/>
    <p:sldId id="314" r:id="rId40"/>
    <p:sldId id="326" r:id="rId41"/>
    <p:sldId id="327" r:id="rId42"/>
    <p:sldId id="324" r:id="rId43"/>
    <p:sldId id="267" r:id="rId44"/>
    <p:sldId id="278" r:id="rId45"/>
    <p:sldId id="279" r:id="rId46"/>
  </p:sldIdLst>
  <p:sldSz cx="9144000" cy="5143500" type="screen16x9"/>
  <p:notesSz cx="6858000" cy="9144000"/>
  <p:embeddedFontLst>
    <p:embeddedFont>
      <p:font typeface="Humnst777 Cn BT" panose="020B0506030504020204" pitchFamily="34" charset="0"/>
      <p:regular r:id="rId48"/>
      <p:bold r:id="rId49"/>
    </p:embeddedFont>
    <p:embeddedFont>
      <p:font typeface="IBM Plex Sans" panose="020B0604020202020204" charset="0"/>
      <p:regular r:id="rId50"/>
      <p:bold r:id="rId51"/>
      <p:italic r:id="rId52"/>
      <p:boldItalic r:id="rId53"/>
    </p:embeddedFont>
    <p:embeddedFont>
      <p:font typeface="IBM Plex Sans Light" panose="020B0604020202020204" charset="0"/>
      <p:regular r:id="rId54"/>
      <p:bold r:id="rId55"/>
      <p:italic r:id="rId56"/>
      <p:boldItalic r:id="rId57"/>
    </p:embeddedFont>
    <p:embeddedFont>
      <p:font typeface="IBM Plex Serif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1858A5-797A-45F8-B770-10CCFCD73C01}">
  <a:tblStyle styleId="{571858A5-797A-45F8-B770-10CCFCD73C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2"/>
    <p:restoredTop sz="94722"/>
  </p:normalViewPr>
  <p:slideViewPr>
    <p:cSldViewPr snapToGrid="0" snapToObjects="1">
      <p:cViewPr varScale="1">
        <p:scale>
          <a:sx n="144" d="100"/>
          <a:sy n="144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03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66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15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82ca23083_1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82ca23083_1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0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30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8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0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lt1"/>
            </a:gs>
            <a:gs pos="19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391536" y="0"/>
            <a:ext cx="2459469" cy="5143500"/>
            <a:chOff x="1511923" y="0"/>
            <a:chExt cx="2459469" cy="5143500"/>
          </a:xfrm>
        </p:grpSpPr>
        <p:sp>
          <p:nvSpPr>
            <p:cNvPr id="11" name="Google Shape;11;p2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4940486" y="0"/>
            <a:ext cx="2326044" cy="5143500"/>
            <a:chOff x="1060873" y="0"/>
            <a:chExt cx="2326044" cy="5143500"/>
          </a:xfrm>
        </p:grpSpPr>
        <p:sp>
          <p:nvSpPr>
            <p:cNvPr id="14" name="Google Shape;14;p2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878963" y="-650"/>
            <a:ext cx="2838667" cy="5145500"/>
            <a:chOff x="-650" y="-650"/>
            <a:chExt cx="2838667" cy="5145500"/>
          </a:xfrm>
        </p:grpSpPr>
        <p:sp>
          <p:nvSpPr>
            <p:cNvPr id="17" name="Google Shape;17;p2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9" name="Google Shape;19;p2"/>
          <p:cNvGrpSpPr/>
          <p:nvPr/>
        </p:nvGrpSpPr>
        <p:grpSpPr>
          <a:xfrm>
            <a:off x="-6575" y="-6575"/>
            <a:ext cx="6246130" cy="5153775"/>
            <a:chOff x="-3886187" y="-6575"/>
            <a:chExt cx="6246130" cy="5153775"/>
          </a:xfrm>
        </p:grpSpPr>
        <p:sp>
          <p:nvSpPr>
            <p:cNvPr id="20" name="Google Shape;20;p2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3886187" y="-6575"/>
              <a:ext cx="5936050" cy="5153775"/>
            </a:xfrm>
            <a:custGeom>
              <a:avLst/>
              <a:gdLst/>
              <a:ahLst/>
              <a:cxnLst/>
              <a:rect l="l" t="t" r="r" b="b"/>
              <a:pathLst>
                <a:path w="237442" h="206151" extrusionOk="0">
                  <a:moveTo>
                    <a:pt x="0" y="206151"/>
                  </a:moveTo>
                  <a:lnTo>
                    <a:pt x="0" y="0"/>
                  </a:lnTo>
                  <a:lnTo>
                    <a:pt x="237442" y="0"/>
                  </a:lnTo>
                  <a:lnTo>
                    <a:pt x="198081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660050"/>
            <a:ext cx="4494300" cy="2265300"/>
          </a:xfrm>
          <a:prstGeom prst="rect">
            <a:avLst/>
          </a:prstGeom>
          <a:effectLst>
            <a:outerShdw blurRad="85725" dist="28575" dir="5400000" algn="bl" rotWithShape="0">
              <a:schemeClr val="accent6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1512573" y="0"/>
            <a:ext cx="2383269" cy="5143500"/>
            <a:chOff x="1511923" y="0"/>
            <a:chExt cx="2383269" cy="5143500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179159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1061523" y="0"/>
            <a:ext cx="2326044" cy="5143500"/>
            <a:chOff x="1060873" y="0"/>
            <a:chExt cx="2326044" cy="5143500"/>
          </a:xfrm>
        </p:grpSpPr>
        <p:sp>
          <p:nvSpPr>
            <p:cNvPr id="28" name="Google Shape;28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0" y="-650"/>
            <a:ext cx="2914867" cy="5145500"/>
            <a:chOff x="-650" y="-650"/>
            <a:chExt cx="2914867" cy="5145500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4000"/>
                </a:schemeClr>
              </a:outerShdw>
            </a:effectLst>
          </p:spPr>
        </p:sp>
      </p:grpSp>
      <p:grpSp>
        <p:nvGrpSpPr>
          <p:cNvPr id="33" name="Google Shape;33;p3"/>
          <p:cNvGrpSpPr/>
          <p:nvPr/>
        </p:nvGrpSpPr>
        <p:grpSpPr>
          <a:xfrm>
            <a:off x="0" y="0"/>
            <a:ext cx="2360592" cy="5145650"/>
            <a:chOff x="-650" y="0"/>
            <a:chExt cx="2360592" cy="5145650"/>
          </a:xfrm>
        </p:grpSpPr>
        <p:sp>
          <p:nvSpPr>
            <p:cNvPr id="34" name="Google Shape;34;p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650" y="0"/>
              <a:ext cx="2054075" cy="5145650"/>
            </a:xfrm>
            <a:custGeom>
              <a:avLst/>
              <a:gdLst/>
              <a:ahLst/>
              <a:cxnLst/>
              <a:rect l="l" t="t" r="r" b="b"/>
              <a:pathLst>
                <a:path w="82163" h="205826" extrusionOk="0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56" name="Google Shape;56;p5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59" name="Google Shape;59;p5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62" name="Google Shape;62;p5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64" name="Google Shape;64;p5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65" name="Google Shape;65;p5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7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84" name="Google Shape;84;p7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7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87" name="Google Shape;87;p7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7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90" name="Google Shape;90;p7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92" name="Google Shape;92;p7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93" name="Google Shape;93;p7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2"/>
          </p:nvPr>
        </p:nvSpPr>
        <p:spPr>
          <a:xfrm>
            <a:off x="5888031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8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101" name="Google Shape;101;p8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04" name="Google Shape;104;p8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07" name="Google Shape;107;p8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09" name="Google Shape;109;p8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10" name="Google Shape;110;p8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4" name="Google Shape;114;p8"/>
          <p:cNvSpPr txBox="1">
            <a:spLocks noGrp="1"/>
          </p:cNvSpPr>
          <p:nvPr>
            <p:ph type="body" idx="2"/>
          </p:nvPr>
        </p:nvSpPr>
        <p:spPr>
          <a:xfrm>
            <a:off x="4857876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3"/>
          </p:nvPr>
        </p:nvSpPr>
        <p:spPr>
          <a:xfrm>
            <a:off x="6738851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9"/>
          <p:cNvGrpSpPr/>
          <p:nvPr/>
        </p:nvGrpSpPr>
        <p:grpSpPr>
          <a:xfrm>
            <a:off x="598623" y="0"/>
            <a:ext cx="2459469" cy="5143500"/>
            <a:chOff x="1511923" y="0"/>
            <a:chExt cx="2459469" cy="5143500"/>
          </a:xfrm>
        </p:grpSpPr>
        <p:sp>
          <p:nvSpPr>
            <p:cNvPr id="119" name="Google Shape;119;p9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9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22" name="Google Shape;122;p9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9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25" name="Google Shape;125;p9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28" name="Google Shape;128;p9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2"/>
          <p:cNvGrpSpPr/>
          <p:nvPr/>
        </p:nvGrpSpPr>
        <p:grpSpPr>
          <a:xfrm>
            <a:off x="4098548" y="0"/>
            <a:ext cx="2459469" cy="5143500"/>
            <a:chOff x="1511923" y="0"/>
            <a:chExt cx="2459469" cy="5143500"/>
          </a:xfrm>
        </p:grpSpPr>
        <p:sp>
          <p:nvSpPr>
            <p:cNvPr id="163" name="Google Shape;163;p12"/>
            <p:cNvSpPr/>
            <p:nvPr/>
          </p:nvSpPr>
          <p:spPr>
            <a:xfrm flipH="1">
              <a:off x="186779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2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2"/>
          <p:cNvGrpSpPr/>
          <p:nvPr/>
        </p:nvGrpSpPr>
        <p:grpSpPr>
          <a:xfrm>
            <a:off x="3647498" y="0"/>
            <a:ext cx="2326044" cy="5143500"/>
            <a:chOff x="1060873" y="0"/>
            <a:chExt cx="2326044" cy="5143500"/>
          </a:xfrm>
        </p:grpSpPr>
        <p:sp>
          <p:nvSpPr>
            <p:cNvPr id="166" name="Google Shape;166;p12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2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169" name="Google Shape;169;p12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2051991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71" name="Google Shape;171;p12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172" name="Google Shape;172;p12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-2586625" y="-6575"/>
              <a:ext cx="4640050" cy="5153775"/>
            </a:xfrm>
            <a:custGeom>
              <a:avLst/>
              <a:gdLst/>
              <a:ahLst/>
              <a:cxnLst/>
              <a:rect l="l" t="t" r="r" b="b"/>
              <a:pathLst>
                <a:path w="185602" h="206151" extrusionOk="0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74" name="Google Shape;174;p1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fttt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ifttt.com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&amp;utm_source=slidescarniva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ctrTitle"/>
          </p:nvPr>
        </p:nvSpPr>
        <p:spPr>
          <a:xfrm>
            <a:off x="685800" y="660050"/>
            <a:ext cx="4494300" cy="22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 dirty="0"/>
              <a:t>Create Mobile Application for</a:t>
            </a:r>
            <a:br>
              <a:rPr lang="en" sz="4800" dirty="0"/>
            </a:br>
            <a:r>
              <a:rPr lang="en" sz="4800" dirty="0"/>
              <a:t>IoT Devices</a:t>
            </a:r>
            <a:br>
              <a:rPr lang="en" sz="4800" dirty="0"/>
            </a:br>
            <a:br>
              <a:rPr lang="en" sz="4800" dirty="0"/>
            </a:br>
            <a:r>
              <a:rPr lang="en" sz="2000" dirty="0">
                <a:latin typeface="Humnst777 Cn BT" panose="020B0506030504020204" pitchFamily="34" charset="0"/>
              </a:rPr>
              <a:t>Made Adi </a:t>
            </a:r>
            <a:r>
              <a:rPr lang="en" sz="2000">
                <a:latin typeface="Humnst777 Cn BT" panose="020B0506030504020204" pitchFamily="34" charset="0"/>
              </a:rPr>
              <a:t>Paramartha Putra</a:t>
            </a:r>
            <a:br>
              <a:rPr lang="en" sz="2000">
                <a:latin typeface="Humnst777 Cn BT" panose="020B0506030504020204" pitchFamily="34" charset="0"/>
              </a:rPr>
            </a:br>
            <a:r>
              <a:rPr lang="en" sz="2000">
                <a:latin typeface="Humnst777 Cn BT" panose="020B0506030504020204" pitchFamily="34" charset="0"/>
              </a:rPr>
              <a:t>STMIK </a:t>
            </a:r>
            <a:r>
              <a:rPr lang="en" sz="2000" dirty="0">
                <a:latin typeface="Humnst777 Cn BT" panose="020B0506030504020204" pitchFamily="34" charset="0"/>
              </a:rPr>
              <a:t>Primakara - 2020</a:t>
            </a:r>
            <a:endParaRPr sz="2000" dirty="0">
              <a:latin typeface="Humnst777 Cn BT" panose="020B05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/>
              <a:t>Adafruit</a:t>
            </a:r>
            <a:endParaRPr b="1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" dirty="0"/>
              <a:t>If we control our IoT device using Adafruit, quite simple and easy to use.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" dirty="0"/>
              <a:t>We must use the Adafruit Database</a:t>
            </a:r>
            <a:endParaRPr dirty="0"/>
          </a:p>
        </p:txBody>
      </p:sp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IFTTT for Google Assistant</a:t>
            </a:r>
            <a:endParaRPr dirty="0"/>
          </a:p>
        </p:txBody>
      </p:sp>
      <p:sp>
        <p:nvSpPr>
          <p:cNvPr id="256" name="Google Shape;256;p21"/>
          <p:cNvSpPr txBox="1">
            <a:spLocks noGrp="1"/>
          </p:cNvSpPr>
          <p:nvPr>
            <p:ph type="body" idx="2"/>
          </p:nvPr>
        </p:nvSpPr>
        <p:spPr>
          <a:xfrm>
            <a:off x="5888030" y="1506350"/>
            <a:ext cx="2630327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 err="1"/>
              <a:t>Blynk</a:t>
            </a:r>
            <a:endParaRPr b="1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" dirty="0"/>
              <a:t>Differ with Adafruit, </a:t>
            </a:r>
            <a:r>
              <a:rPr lang="en" dirty="0" err="1"/>
              <a:t>Blynk</a:t>
            </a:r>
            <a:r>
              <a:rPr lang="en" dirty="0"/>
              <a:t> integration with Google Assistant is very simple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" dirty="0"/>
              <a:t>We must declare the </a:t>
            </a:r>
            <a:r>
              <a:rPr lang="en" dirty="0" err="1"/>
              <a:t>PinOut</a:t>
            </a:r>
            <a:r>
              <a:rPr lang="en" dirty="0"/>
              <a:t> correctly</a:t>
            </a:r>
            <a:endParaRPr dirty="0"/>
          </a:p>
        </p:txBody>
      </p:sp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CB7A1E-75CD-384D-BA37-80126950E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Connect </a:t>
            </a:r>
            <a:r>
              <a:rPr lang="en-US" sz="2400" dirty="0" err="1"/>
              <a:t>Blynk</a:t>
            </a:r>
            <a:r>
              <a:rPr lang="en-US" sz="2400" dirty="0"/>
              <a:t> with Google Assistant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87E3E36-9797-5648-B9A2-9419957A05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Focus on This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3608D-8DA2-5E49-A04C-DDDD9F9C0D2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8050"/>
            <a:ext cx="369888" cy="252413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648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Connect our IoT device</a:t>
            </a:r>
            <a:endParaRPr dirty="0"/>
          </a:p>
        </p:txBody>
      </p:sp>
      <p:sp>
        <p:nvSpPr>
          <p:cNvPr id="263" name="Google Shape;263;p22"/>
          <p:cNvSpPr txBox="1">
            <a:spLocks noGrp="1"/>
          </p:cNvSpPr>
          <p:nvPr>
            <p:ph type="body" idx="1"/>
          </p:nvPr>
        </p:nvSpPr>
        <p:spPr>
          <a:xfrm>
            <a:off x="2791327" y="1506350"/>
            <a:ext cx="1791521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b="1" dirty="0"/>
              <a:t>Install </a:t>
            </a:r>
            <a:r>
              <a:rPr lang="en" b="1" dirty="0" err="1"/>
              <a:t>Blynk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Install your </a:t>
            </a:r>
            <a:r>
              <a:rPr lang="en" dirty="0" err="1"/>
              <a:t>Blynk</a:t>
            </a:r>
            <a:r>
              <a:rPr lang="en" dirty="0"/>
              <a:t> mobile application and crate a project to control relay with Google Assistant.</a:t>
            </a:r>
            <a:endParaRPr dirty="0"/>
          </a:p>
        </p:txBody>
      </p:sp>
      <p:sp>
        <p:nvSpPr>
          <p:cNvPr id="264" name="Google Shape;264;p22"/>
          <p:cNvSpPr txBox="1">
            <a:spLocks noGrp="1"/>
          </p:cNvSpPr>
          <p:nvPr>
            <p:ph type="body" idx="2"/>
          </p:nvPr>
        </p:nvSpPr>
        <p:spPr>
          <a:xfrm>
            <a:off x="4857876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b="1" dirty="0"/>
              <a:t>Install Library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Install the </a:t>
            </a:r>
            <a:r>
              <a:rPr lang="en" dirty="0" err="1"/>
              <a:t>Blynk</a:t>
            </a:r>
            <a:r>
              <a:rPr lang="en" dirty="0"/>
              <a:t> library in Arduino IDE, fill the auth token and SSID information.</a:t>
            </a:r>
            <a:endParaRPr dirty="0"/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3"/>
          </p:nvPr>
        </p:nvSpPr>
        <p:spPr>
          <a:xfrm>
            <a:off x="6738851" y="1506350"/>
            <a:ext cx="2109516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b="1" dirty="0"/>
              <a:t>Create IFTTT applets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Open </a:t>
            </a:r>
            <a:r>
              <a:rPr lang="en" dirty="0" err="1">
                <a:hlinkClick r:id="rId3"/>
              </a:rPr>
              <a:t>ifttt.com</a:t>
            </a:r>
            <a:r>
              <a:rPr lang="en" dirty="0"/>
              <a:t>, login and create a new applets based on Google Assistant and Webhooks (</a:t>
            </a:r>
            <a:r>
              <a:rPr lang="en" dirty="0" err="1"/>
              <a:t>Blynk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66" name="Google Shape;266;p2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CB7A1E-75CD-384D-BA37-80126950E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4471" y="2402878"/>
            <a:ext cx="4828201" cy="1739913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en-US" sz="3200" dirty="0"/>
              <a:t>Let’s</a:t>
            </a:r>
            <a:br>
              <a:rPr lang="en-US" sz="3200" dirty="0"/>
            </a:br>
            <a:r>
              <a:rPr lang="en-US" sz="3200" dirty="0"/>
              <a:t>S t a r t</a:t>
            </a:r>
            <a:br>
              <a:rPr lang="en-US" sz="3200" dirty="0"/>
            </a:br>
            <a:r>
              <a:rPr lang="en-US" sz="3200" dirty="0"/>
              <a:t>to Crate</a:t>
            </a:r>
            <a:br>
              <a:rPr lang="en-US" sz="3200" dirty="0"/>
            </a:br>
            <a:r>
              <a:rPr lang="en-US" sz="3200" dirty="0"/>
              <a:t>our First </a:t>
            </a:r>
            <a:br>
              <a:rPr lang="en-US" sz="3200" dirty="0"/>
            </a:br>
            <a:r>
              <a:rPr lang="en-US" sz="3200" dirty="0"/>
              <a:t>IoT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3608D-8DA2-5E49-A04C-DDDD9F9C0D2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295633" y="5096185"/>
            <a:ext cx="369888" cy="252413"/>
          </a:xfrm>
        </p:spPr>
        <p:txBody>
          <a:bodyPr/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76C16D-A03B-2C4D-9581-624856339875}"/>
              </a:ext>
            </a:extLst>
          </p:cNvPr>
          <p:cNvSpPr/>
          <p:nvPr/>
        </p:nvSpPr>
        <p:spPr>
          <a:xfrm>
            <a:off x="8587110" y="340751"/>
            <a:ext cx="45719" cy="4461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8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F32C5-CC0C-BC4C-93F4-AE6827F5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792" y="1257398"/>
            <a:ext cx="2315308" cy="38861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6905" y="2804149"/>
            <a:ext cx="2860135" cy="396300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Blynk</a:t>
            </a:r>
            <a:r>
              <a:rPr lang="en-US" dirty="0"/>
              <a:t>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756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F32C5-CC0C-BC4C-93F4-AE6827F5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25792" y="1257398"/>
            <a:ext cx="2315307" cy="38861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6905" y="2804149"/>
            <a:ext cx="3052641" cy="396300"/>
          </a:xfrm>
        </p:spPr>
        <p:txBody>
          <a:bodyPr/>
          <a:lstStyle/>
          <a:p>
            <a:r>
              <a:rPr lang="en-US" dirty="0"/>
              <a:t>Specify the Project details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706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F32C5-CC0C-BC4C-93F4-AE6827F5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25792" y="1257399"/>
            <a:ext cx="2315307" cy="3886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6905" y="2571750"/>
            <a:ext cx="3052641" cy="396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Add a button widget</a:t>
            </a:r>
          </a:p>
          <a:p>
            <a:pPr>
              <a:lnSpc>
                <a:spcPct val="150000"/>
              </a:lnSpc>
            </a:pPr>
            <a:r>
              <a:rPr lang="en-US" dirty="0"/>
              <a:t>Setting the button widget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803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F32C5-CC0C-BC4C-93F4-AE6827F5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25792" y="1257399"/>
            <a:ext cx="2315306" cy="3886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6905" y="2571750"/>
            <a:ext cx="3052641" cy="396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Start the </a:t>
            </a:r>
            <a:r>
              <a:rPr lang="en-US" dirty="0" err="1"/>
              <a:t>Blynk</a:t>
            </a:r>
            <a:r>
              <a:rPr lang="en-US" dirty="0"/>
              <a:t>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178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629847"/>
            <a:ext cx="3032014" cy="1587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Modify the Arduino Code </a:t>
            </a:r>
            <a:br>
              <a:rPr lang="en-US" dirty="0"/>
            </a:br>
            <a:r>
              <a:rPr lang="en-US" dirty="0"/>
              <a:t>(based on </a:t>
            </a:r>
            <a:r>
              <a:rPr lang="en-US" dirty="0" err="1"/>
              <a:t>Blynk</a:t>
            </a:r>
            <a:r>
              <a:rPr lang="en-US" dirty="0"/>
              <a:t> library)</a:t>
            </a:r>
          </a:p>
          <a:p>
            <a:pPr>
              <a:lnSpc>
                <a:spcPct val="150000"/>
              </a:lnSpc>
            </a:pPr>
            <a:r>
              <a:rPr lang="en-US" dirty="0"/>
              <a:t>Auth token (check email) </a:t>
            </a:r>
            <a:br>
              <a:rPr lang="en-US" dirty="0"/>
            </a:br>
            <a:r>
              <a:rPr lang="en-US" dirty="0"/>
              <a:t>and SSID Information</a:t>
            </a:r>
          </a:p>
          <a:p>
            <a:pPr>
              <a:lnSpc>
                <a:spcPct val="150000"/>
              </a:lnSpc>
            </a:pPr>
            <a:r>
              <a:rPr lang="en-US" dirty="0"/>
              <a:t>Upload the code. Remember the board </a:t>
            </a:r>
            <a:br>
              <a:rPr lang="en-US" dirty="0"/>
            </a:br>
            <a:r>
              <a:rPr lang="en-US" dirty="0"/>
              <a:t>and port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4C653-622E-514C-B725-19686AFA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12" y="1256683"/>
            <a:ext cx="3162587" cy="3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69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341089"/>
            <a:ext cx="5953969" cy="1587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Open </a:t>
            </a:r>
            <a:r>
              <a:rPr lang="en-US" dirty="0" err="1">
                <a:hlinkClick r:id="rId2"/>
              </a:rPr>
              <a:t>ifttt.com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Create an IFTTT Applets</a:t>
            </a:r>
          </a:p>
          <a:p>
            <a:pPr>
              <a:lnSpc>
                <a:spcPct val="150000"/>
              </a:lnSpc>
            </a:pPr>
            <a:r>
              <a:rPr lang="en-US" dirty="0"/>
              <a:t>Specify the </a:t>
            </a:r>
            <a:r>
              <a:rPr lang="en-US" b="1" dirty="0"/>
              <a:t>Google Assistant</a:t>
            </a:r>
            <a:r>
              <a:rPr lang="en-US" dirty="0"/>
              <a:t> voice command and </a:t>
            </a:r>
            <a:r>
              <a:rPr lang="en-US" b="1" dirty="0"/>
              <a:t>Webhooks</a:t>
            </a:r>
            <a:r>
              <a:rPr lang="en-US" dirty="0"/>
              <a:t> for </a:t>
            </a:r>
            <a:r>
              <a:rPr lang="en-US" dirty="0" err="1"/>
              <a:t>Blynk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4C653-622E-514C-B725-19686AFA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18858" y="3037619"/>
            <a:ext cx="3581973" cy="19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8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 Outline</a:t>
            </a:r>
            <a:endParaRPr dirty="0"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2"/>
          </p:nvPr>
        </p:nvSpPr>
        <p:spPr>
          <a:xfrm>
            <a:off x="5888031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Android Studio for IoT Devices</a:t>
            </a:r>
            <a:endParaRPr sz="1200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Creating our own mobile application to control our IoT devices with simple based on android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/>
              <a:t>Google Assistant for IoT</a:t>
            </a:r>
            <a:endParaRPr lang="en-US" sz="1200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Create an automation using google assistant to control our Internet of Things devices</a:t>
            </a:r>
            <a:endParaRPr lang="en-US"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629847"/>
            <a:ext cx="3437650" cy="1587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Add Simple Phrase </a:t>
            </a:r>
          </a:p>
          <a:p>
            <a:pPr>
              <a:lnSpc>
                <a:spcPct val="150000"/>
              </a:lnSpc>
            </a:pPr>
            <a:r>
              <a:rPr lang="en-US" dirty="0"/>
              <a:t>Specify the voice command to do something</a:t>
            </a:r>
          </a:p>
          <a:p>
            <a:pPr>
              <a:lnSpc>
                <a:spcPct val="150000"/>
              </a:lnSpc>
            </a:pPr>
            <a:r>
              <a:rPr lang="en-US" dirty="0"/>
              <a:t>As well as the respond from Google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4C653-622E-514C-B725-19686AFA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91820" y="1256683"/>
            <a:ext cx="1831770" cy="3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1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629847"/>
            <a:ext cx="3437650" cy="3339857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ID" dirty="0"/>
              <a:t>http://</a:t>
            </a:r>
            <a:r>
              <a:rPr lang="en-ID" dirty="0" err="1"/>
              <a:t>ip</a:t>
            </a:r>
            <a:r>
              <a:rPr lang="en-ID" dirty="0"/>
              <a:t> of </a:t>
            </a:r>
            <a:r>
              <a:rPr lang="en-ID" dirty="0" err="1"/>
              <a:t>blynk</a:t>
            </a:r>
            <a:r>
              <a:rPr lang="en-ID" dirty="0"/>
              <a:t>-cloud/auth token/update/digital pin</a:t>
            </a:r>
          </a:p>
          <a:p>
            <a:pPr>
              <a:lnSpc>
                <a:spcPct val="150000"/>
              </a:lnSpc>
            </a:pPr>
            <a:r>
              <a:rPr lang="en-ID" dirty="0"/>
              <a:t>http://188.166.206.43/G5-ymryb7yj1GzGE1e3FDz9y8L1B-tap/update/</a:t>
            </a:r>
            <a:r>
              <a:rPr lang="en-ID" b="1" dirty="0"/>
              <a:t>D16</a:t>
            </a:r>
          </a:p>
          <a:p>
            <a:pPr>
              <a:lnSpc>
                <a:spcPct val="150000"/>
              </a:lnSpc>
            </a:pPr>
            <a:r>
              <a:rPr lang="en-US" dirty="0"/>
              <a:t>Method: PUT</a:t>
            </a:r>
          </a:p>
          <a:p>
            <a:pPr>
              <a:lnSpc>
                <a:spcPct val="150000"/>
              </a:lnSpc>
            </a:pPr>
            <a:r>
              <a:rPr lang="en-US" dirty="0"/>
              <a:t>Content: application/json</a:t>
            </a:r>
          </a:p>
          <a:p>
            <a:pPr>
              <a:lnSpc>
                <a:spcPct val="150000"/>
              </a:lnSpc>
            </a:pPr>
            <a:r>
              <a:rPr lang="en-US" dirty="0"/>
              <a:t>Body: [“0”] (0 / 1 )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92BFFF-B774-DD45-B62D-CF553E5D9242}"/>
              </a:ext>
            </a:extLst>
          </p:cNvPr>
          <p:cNvGrpSpPr/>
          <p:nvPr/>
        </p:nvGrpSpPr>
        <p:grpSpPr>
          <a:xfrm>
            <a:off x="6684318" y="1256683"/>
            <a:ext cx="1646774" cy="3783809"/>
            <a:chOff x="6684318" y="1256683"/>
            <a:chExt cx="1646774" cy="37838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34C653-622E-514C-B725-19686AFA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684318" y="1256683"/>
              <a:ext cx="1646774" cy="37838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9341DD-98D5-C944-A7C2-63CF3209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5606" y="1553457"/>
              <a:ext cx="1324197" cy="371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370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DEBC-E3E1-9245-806C-8B11D3A0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should remember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7C502-9FBD-7541-AC2E-926F97B5A1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38645-F4C4-8145-80DF-5DCE5616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8" b="3715"/>
          <a:stretch/>
        </p:blipFill>
        <p:spPr>
          <a:xfrm>
            <a:off x="2976900" y="1464713"/>
            <a:ext cx="4998318" cy="32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00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777879"/>
            <a:ext cx="3437650" cy="1587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Review the applets</a:t>
            </a:r>
          </a:p>
          <a:p>
            <a:pPr>
              <a:lnSpc>
                <a:spcPct val="150000"/>
              </a:lnSpc>
            </a:pPr>
            <a:r>
              <a:rPr lang="en-US" dirty="0"/>
              <a:t>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4C653-622E-514C-B725-19686AFA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14550" y="1413256"/>
            <a:ext cx="2009040" cy="33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93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777879"/>
            <a:ext cx="3437650" cy="1587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Use Google Assistant on your phone to </a:t>
            </a:r>
            <a:r>
              <a:rPr lang="en-US" b="1" dirty="0"/>
              <a:t>Turn On</a:t>
            </a:r>
            <a:r>
              <a:rPr lang="en-US" dirty="0"/>
              <a:t> the relay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4C653-622E-514C-B725-19686AFA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14550" y="1413256"/>
            <a:ext cx="2009040" cy="33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6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BBAB75-5115-0E41-9642-D5BD299B0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Test It!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0E7D665-3169-9847-80F1-EE9422C5F1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Check this out!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CDE1E-44DF-974F-92CF-D21E0ABECDC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8050"/>
            <a:ext cx="369888" cy="252413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325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B8AC-9B5D-9B4E-87A4-41238FE72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Oh That Just Turn 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A9C1A-EB25-074F-9D45-4E4F71B9C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create the turn off function</a:t>
            </a:r>
          </a:p>
        </p:txBody>
      </p:sp>
    </p:spTree>
    <p:extLst>
      <p:ext uri="{BB962C8B-B14F-4D97-AF65-F5344CB8AC3E}">
        <p14:creationId xmlns:p14="http://schemas.microsoft.com/office/powerpoint/2010/main" val="3285597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341089"/>
            <a:ext cx="5953969" cy="1587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another IFTTT Applets</a:t>
            </a:r>
          </a:p>
          <a:p>
            <a:pPr>
              <a:lnSpc>
                <a:spcPct val="150000"/>
              </a:lnSpc>
            </a:pPr>
            <a:r>
              <a:rPr lang="en-US" dirty="0"/>
              <a:t>Again, Specify the </a:t>
            </a:r>
            <a:r>
              <a:rPr lang="en-US" b="1" dirty="0"/>
              <a:t>Google Assistant</a:t>
            </a:r>
            <a:r>
              <a:rPr lang="en-US" dirty="0"/>
              <a:t> voice command and </a:t>
            </a:r>
            <a:r>
              <a:rPr lang="en-US" b="1" dirty="0"/>
              <a:t>Webhooks</a:t>
            </a:r>
            <a:r>
              <a:rPr lang="en-US" dirty="0"/>
              <a:t> for </a:t>
            </a:r>
            <a:r>
              <a:rPr lang="en-US" dirty="0" err="1"/>
              <a:t>Blynk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4C653-622E-514C-B725-19686AFA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18858" y="3037619"/>
            <a:ext cx="3581973" cy="19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629847"/>
            <a:ext cx="3437650" cy="1587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Add Simple Phrase to Turn Off</a:t>
            </a:r>
          </a:p>
          <a:p>
            <a:pPr>
              <a:lnSpc>
                <a:spcPct val="150000"/>
              </a:lnSpc>
            </a:pPr>
            <a:r>
              <a:rPr lang="en-US" dirty="0"/>
              <a:t>Specify the voice command to do something</a:t>
            </a:r>
          </a:p>
          <a:p>
            <a:pPr>
              <a:lnSpc>
                <a:spcPct val="150000"/>
              </a:lnSpc>
            </a:pPr>
            <a:r>
              <a:rPr lang="en-US" dirty="0"/>
              <a:t>As well as the respond from Google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4C653-622E-514C-B725-19686AFA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91820" y="1256683"/>
            <a:ext cx="1831770" cy="378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EF37-86FC-CF4D-9204-1FDEC677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174" y="1643597"/>
            <a:ext cx="184150" cy="14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B53C6-B5DB-A64A-A4D5-681BBB5BA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306" y="2256633"/>
            <a:ext cx="184150" cy="14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FA5663-7130-C644-B870-E26A15450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773" y="2730282"/>
            <a:ext cx="486802" cy="186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75EFD-D646-C64D-BF46-CA3D1E09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379" y="3385119"/>
            <a:ext cx="142802" cy="1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63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- 13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629847"/>
            <a:ext cx="3437650" cy="3339857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ID" dirty="0"/>
              <a:t>http://</a:t>
            </a:r>
            <a:r>
              <a:rPr lang="en-ID" dirty="0" err="1"/>
              <a:t>ip</a:t>
            </a:r>
            <a:r>
              <a:rPr lang="en-ID" dirty="0"/>
              <a:t> of </a:t>
            </a:r>
            <a:r>
              <a:rPr lang="en-ID" dirty="0" err="1"/>
              <a:t>blynk</a:t>
            </a:r>
            <a:r>
              <a:rPr lang="en-ID" dirty="0"/>
              <a:t>-cloud/auth token/update/digital pin</a:t>
            </a:r>
          </a:p>
          <a:p>
            <a:pPr>
              <a:lnSpc>
                <a:spcPct val="150000"/>
              </a:lnSpc>
            </a:pPr>
            <a:r>
              <a:rPr lang="en-ID" dirty="0"/>
              <a:t>http://188.166.206.43/G5-ymryb7yj1GzGE1e3FDz9y8L1B-tap/update/</a:t>
            </a:r>
            <a:r>
              <a:rPr lang="en-ID" b="1" dirty="0"/>
              <a:t>D16</a:t>
            </a:r>
          </a:p>
          <a:p>
            <a:pPr>
              <a:lnSpc>
                <a:spcPct val="150000"/>
              </a:lnSpc>
            </a:pPr>
            <a:r>
              <a:rPr lang="en-US" dirty="0"/>
              <a:t>Method: PUT</a:t>
            </a:r>
          </a:p>
          <a:p>
            <a:pPr>
              <a:lnSpc>
                <a:spcPct val="150000"/>
              </a:lnSpc>
            </a:pPr>
            <a:r>
              <a:rPr lang="en-US" dirty="0"/>
              <a:t>Content: application/json</a:t>
            </a:r>
          </a:p>
          <a:p>
            <a:pPr>
              <a:lnSpc>
                <a:spcPct val="150000"/>
              </a:lnSpc>
            </a:pPr>
            <a:r>
              <a:rPr lang="en-US" dirty="0"/>
              <a:t>Body: [“1”] (0 / 1 )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A87DE0-0AA6-0349-BBDA-DC6CD1481803}"/>
              </a:ext>
            </a:extLst>
          </p:cNvPr>
          <p:cNvGrpSpPr/>
          <p:nvPr/>
        </p:nvGrpSpPr>
        <p:grpSpPr>
          <a:xfrm>
            <a:off x="6684318" y="1256683"/>
            <a:ext cx="1646774" cy="3783809"/>
            <a:chOff x="6684318" y="1256683"/>
            <a:chExt cx="1646774" cy="37838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34C653-622E-514C-B725-19686AFA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684318" y="1256683"/>
              <a:ext cx="1646774" cy="37838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F76745-D918-D744-A806-1964CD67D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7857" y="1575134"/>
              <a:ext cx="1325392" cy="3430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B85033-1278-734C-9C39-4A85F0C0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7857" y="3724342"/>
              <a:ext cx="317500" cy="19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189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Google </a:t>
            </a:r>
            <a:r>
              <a:rPr lang="en-ID" sz="3600" dirty="0"/>
              <a:t>Assistant</a:t>
            </a:r>
            <a:r>
              <a:rPr lang="en" sz="3600" dirty="0"/>
              <a:t> for IoT</a:t>
            </a:r>
            <a:endParaRPr sz="3600" dirty="0"/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/>
              <a:t>Control your IoT device with your command</a:t>
            </a:r>
            <a:endParaRPr sz="2000"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</a:t>
            </a:r>
            <a:endParaRPr sz="720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- 14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777879"/>
            <a:ext cx="3437650" cy="1587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Review the applets</a:t>
            </a:r>
          </a:p>
          <a:p>
            <a:pPr>
              <a:lnSpc>
                <a:spcPct val="150000"/>
              </a:lnSpc>
            </a:pPr>
            <a:r>
              <a:rPr lang="en-US" dirty="0"/>
              <a:t>Done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4C653-622E-514C-B725-19686AFA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14550" y="1413256"/>
            <a:ext cx="2009040" cy="3305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0B51E-192E-9C4C-A44D-4FF9D37F0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63" y="2484582"/>
            <a:ext cx="1163781" cy="5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12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6923-359C-B24E-AFD1-0DD429E2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- 15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0BB8-4E05-3140-9711-6F843D3C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00" y="1777879"/>
            <a:ext cx="3437650" cy="1587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Use Google Assistant on your phone to </a:t>
            </a:r>
            <a:r>
              <a:rPr lang="en-US" b="1" dirty="0"/>
              <a:t>Turn Off</a:t>
            </a:r>
            <a:r>
              <a:rPr lang="en-US" dirty="0"/>
              <a:t> the relay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A553-86DA-CD4C-8F0A-389D85AF3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4C653-622E-514C-B725-19686AFA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14550" y="1413256"/>
            <a:ext cx="2009040" cy="3305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E2D0F-65AA-6F4A-99EE-DB52DC1B6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63" y="2484582"/>
            <a:ext cx="1163781" cy="5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96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BBAB75-5115-0E41-9642-D5BD299B0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Test It! (AGAIN)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0E7D665-3169-9847-80F1-EE9422C5F1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Check this out!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CDE1E-44DF-974F-92CF-D21E0ABECDC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8050"/>
            <a:ext cx="369888" cy="252413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5965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6272392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Android Studio for IoT Devices</a:t>
            </a:r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/>
              <a:t>Create simple app with android studio</a:t>
            </a:r>
            <a:endParaRPr sz="2000"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lt1"/>
                </a:solidFill>
                <a:latin typeface="IBM Plex Serif"/>
                <a:ea typeface="IBM Plex Sans Light"/>
                <a:cs typeface="IBM Plex Sans Light"/>
                <a:sym typeface="IBM Plex Serif"/>
              </a:rPr>
              <a:t>2</a:t>
            </a: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288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9CD788-1E23-F745-8501-EE99912B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Android Studio 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19EFE-A8CE-E04B-BFF9-DE892C0A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600" y="1412304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9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0FA64-8159-5E4F-805A-13D60963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953E3-7F38-374B-9E51-4A90D331A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ID" sz="2000" b="1" dirty="0"/>
              <a:t>Android Studio</a:t>
            </a:r>
            <a:r>
              <a:rPr lang="en-ID" sz="2000" dirty="0"/>
              <a:t> is </a:t>
            </a:r>
            <a:r>
              <a:rPr lang="en-ID" sz="2000" b="1" dirty="0"/>
              <a:t>Android's</a:t>
            </a:r>
            <a:r>
              <a:rPr lang="en-ID" sz="2000" dirty="0"/>
              <a:t> official IDE. It is purpose built for </a:t>
            </a:r>
            <a:r>
              <a:rPr lang="en-ID" sz="2000" b="1" dirty="0"/>
              <a:t>Android</a:t>
            </a:r>
            <a:r>
              <a:rPr lang="en-ID" sz="2000" dirty="0"/>
              <a:t> to accelerate your development and help you build the highest-quality apps for every </a:t>
            </a:r>
            <a:r>
              <a:rPr lang="en-ID" sz="2000" b="1" dirty="0"/>
              <a:t>Android</a:t>
            </a:r>
            <a:r>
              <a:rPr lang="en-ID" sz="2000" dirty="0"/>
              <a:t> device. </a:t>
            </a:r>
          </a:p>
          <a:p>
            <a:r>
              <a:rPr lang="en-ID" sz="2000" b="1" dirty="0"/>
              <a:t>Android Studio</a:t>
            </a:r>
            <a:r>
              <a:rPr lang="en-ID" sz="2000" dirty="0"/>
              <a:t> offer tools custom-tailored for </a:t>
            </a:r>
            <a:r>
              <a:rPr lang="en-ID" sz="2000" b="1" dirty="0"/>
              <a:t>Android</a:t>
            </a:r>
            <a:r>
              <a:rPr lang="en-ID" sz="2000" dirty="0"/>
              <a:t> developers, including rich code editing, debugging, testing, and profiling tools.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9019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BB88-53F6-724C-91DE-B15CA0A2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to Create Mobile Apps for IoT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43DB7-B9E4-9142-97C9-DDEA084C5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Android Studio support the Firebase Realtime database inside its IDE.</a:t>
            </a:r>
          </a:p>
          <a:p>
            <a:r>
              <a:rPr lang="en-US" dirty="0"/>
              <a:t>Using that feature, we able to create a simple mobile apps that connected to Firebase database easily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D9D02-3285-5F44-A49C-C7854329A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870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FCBBF-94A1-D34F-ADDD-6D3E3980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899" y="836000"/>
            <a:ext cx="5640889" cy="396300"/>
          </a:xfrm>
        </p:spPr>
        <p:txBody>
          <a:bodyPr/>
          <a:lstStyle/>
          <a:p>
            <a:r>
              <a:rPr lang="en-US" dirty="0"/>
              <a:t>Mobile Apps for IoT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7A581D-C836-2E4A-84D2-49A0579F4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Install and open the Android Studio.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Update to current version of Android Studio</a:t>
            </a:r>
          </a:p>
          <a:p>
            <a:r>
              <a:rPr lang="en-US" sz="1600" dirty="0"/>
              <a:t>Make sure your firebase database already set.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CAA7C0-6DF1-4F40-B81B-7CCAF8D9E6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Create a new empty activity in Android Studio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Copy google service JSON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Connect the application based on firebase database assistant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B5D0C7-E9AF-2642-993B-C2ADB5A9C43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Create a button to control relay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Crate text view to shows current temp and humidity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6F1FB-FB5D-E148-B194-45B1E37A54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595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E7A567-B276-7544-9D16-D5D60182FC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Step-by-Step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F666C7E-D4BA-4846-B6C4-6A4017FFD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Create it now!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B001-CCB4-7440-95A9-F0B755860BA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8050"/>
            <a:ext cx="369888" cy="252413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8810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2D1B90-7C33-EA46-B52A-25986B6E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Application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D5FC79-DE5C-DD4F-84E8-7AA10600B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Create New Empty Activity in Android Studio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Download Google Service JSON File (From Firebase Console)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Connect with Firebase Database Assistant (Dependencies)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Add Button to Turn On and Off Relay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Get Firebase Database (Read Current Relay Condition)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Set New Value if Button was Clicked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Run the Apps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C4654-96E0-8049-95AD-B627EC4CB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085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Assistant Control</a:t>
            </a:r>
            <a:endParaRPr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C4B5B-3E2C-C748-95D3-529939E3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11" y="1644683"/>
            <a:ext cx="1612900" cy="109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9265F-CF52-C44E-B693-E7AE17533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11" y="3109063"/>
            <a:ext cx="1816577" cy="160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F054D-4B73-6242-B67A-30BB7FFF7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288" y="1688799"/>
            <a:ext cx="1048084" cy="10480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8CB118-99C9-9845-9959-74516892C49F}"/>
              </a:ext>
            </a:extLst>
          </p:cNvPr>
          <p:cNvCxnSpPr>
            <a:stCxn id="4" idx="2"/>
            <a:endCxn id="5" idx="1"/>
          </p:cNvCxnSpPr>
          <p:nvPr/>
        </p:nvCxnSpPr>
        <p:spPr>
          <a:xfrm>
            <a:off x="3994261" y="2736883"/>
            <a:ext cx="806450" cy="117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5682EB-AEB5-7844-8D4B-473D45D85B82}"/>
              </a:ext>
            </a:extLst>
          </p:cNvPr>
          <p:cNvCxnSpPr>
            <a:stCxn id="6" idx="2"/>
            <a:endCxn id="5" idx="3"/>
          </p:cNvCxnSpPr>
          <p:nvPr/>
        </p:nvCxnSpPr>
        <p:spPr>
          <a:xfrm flipH="1">
            <a:off x="6617288" y="2736883"/>
            <a:ext cx="524042" cy="117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402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E7A567-B276-7544-9D16-D5D60182FC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TextView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F666C7E-D4BA-4846-B6C4-6A4017FFD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DHT Sensor Value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B001-CCB4-7440-95A9-F0B755860BA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8050"/>
            <a:ext cx="369888" cy="252413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2843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2D1B90-7C33-EA46-B52A-25986B6E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DHT Sensor Value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D5FC79-DE5C-DD4F-84E8-7AA10600B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Add Text View for Temperature and Humidity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Get Firebase Data (Temp &amp; Hum)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Run the Application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C4654-96E0-8049-95AD-B627EC4CB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6456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D97E4B-6CEB-1B47-96B7-5EE49A792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Modify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0146FF-5936-FB4E-B99B-72F95B2DC6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7625" indent="0"/>
            <a:r>
              <a:rPr lang="en-US" dirty="0"/>
              <a:t>Of course you able to modify the mobile apps by your 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34076-FC54-3841-BDFB-9A6F2A99A62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8050"/>
            <a:ext cx="369888" cy="252413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2354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point of view</a:t>
            </a:r>
            <a:endParaRPr dirty="0"/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cxnSp>
        <p:nvCxnSpPr>
          <p:cNvPr id="286" name="Google Shape;286;p25"/>
          <p:cNvCxnSpPr/>
          <p:nvPr/>
        </p:nvCxnSpPr>
        <p:spPr>
          <a:xfrm>
            <a:off x="5246200" y="3794100"/>
            <a:ext cx="1088100" cy="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25"/>
          <p:cNvSpPr txBox="1"/>
          <p:nvPr/>
        </p:nvSpPr>
        <p:spPr>
          <a:xfrm>
            <a:off x="6411875" y="3363150"/>
            <a:ext cx="22521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IoT Devices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Users devices is configured from the start with specific Pinout, and normally this just happen</a:t>
            </a:r>
            <a:r>
              <a:rPr lang="en-ID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</a:t>
            </a:r>
            <a:r>
              <a:rPr lang="en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d once at the </a:t>
            </a:r>
            <a:r>
              <a:rPr lang="en-ID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beginning</a:t>
            </a:r>
            <a:r>
              <a:rPr lang="en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of the project</a:t>
            </a:r>
            <a:endParaRPr sz="8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6211948" y="3693690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"/>
          <p:cNvSpPr txBox="1"/>
          <p:nvPr/>
        </p:nvSpPr>
        <p:spPr>
          <a:xfrm>
            <a:off x="6185153" y="3637648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endParaRPr sz="800"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6411873" y="2362075"/>
            <a:ext cx="22521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Database Connection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Users able to see the Database connection from their IoT devices and the Mobile Apps. This condition just occurs few times.</a:t>
            </a:r>
            <a:endParaRPr sz="8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 rot="10800000">
            <a:off x="4759948" y="2771634"/>
            <a:ext cx="1574400" cy="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Google Shape;292;p25"/>
          <p:cNvSpPr/>
          <p:nvPr/>
        </p:nvSpPr>
        <p:spPr>
          <a:xfrm>
            <a:off x="6211948" y="2666335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6185153" y="2609043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endParaRPr sz="800" b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cxnSp>
        <p:nvCxnSpPr>
          <p:cNvPr id="294" name="Google Shape;294;p25"/>
          <p:cNvCxnSpPr/>
          <p:nvPr/>
        </p:nvCxnSpPr>
        <p:spPr>
          <a:xfrm>
            <a:off x="4045175" y="1652900"/>
            <a:ext cx="2289300" cy="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5" name="Google Shape;295;p25"/>
          <p:cNvSpPr txBox="1"/>
          <p:nvPr/>
        </p:nvSpPr>
        <p:spPr>
          <a:xfrm>
            <a:off x="6411875" y="1232300"/>
            <a:ext cx="22521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Mobile Apps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Users able to control their IoT devices through their phone, and they spend most of their time on the application.</a:t>
            </a:r>
            <a:endParaRPr sz="8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6211948" y="1552956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/>
          <p:nvPr/>
        </p:nvSpPr>
        <p:spPr>
          <a:xfrm>
            <a:off x="6185153" y="1496440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grpSp>
        <p:nvGrpSpPr>
          <p:cNvPr id="298" name="Google Shape;298;p25"/>
          <p:cNvGrpSpPr/>
          <p:nvPr/>
        </p:nvGrpSpPr>
        <p:grpSpPr>
          <a:xfrm>
            <a:off x="2281194" y="1592900"/>
            <a:ext cx="3514811" cy="3252003"/>
            <a:chOff x="2991269" y="1153325"/>
            <a:chExt cx="3514811" cy="3252003"/>
          </a:xfrm>
        </p:grpSpPr>
        <p:sp>
          <p:nvSpPr>
            <p:cNvPr id="299" name="Google Shape;299;p25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0" name="Google Shape;300;p25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1" name="Google Shape;301;p25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2" name="Google Shape;302;p25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3" name="Google Shape;303;p25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4" name="Google Shape;304;p25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5" name="Google Shape;305;p25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6" name="Google Shape;306;p25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282713"/>
            <a:ext cx="3203100" cy="82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</a:rPr>
              <a:t>Thanks!</a:t>
            </a:r>
            <a:endParaRPr sz="6100">
              <a:solidFill>
                <a:schemeClr val="lt1"/>
              </a:solidFill>
            </a:endParaRPr>
          </a:p>
        </p:txBody>
      </p:sp>
      <p:sp>
        <p:nvSpPr>
          <p:cNvPr id="446" name="Google Shape;446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148687"/>
            <a:ext cx="3203100" cy="17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BM Plex Sans"/>
                <a:ea typeface="IBM Plex Sans"/>
                <a:cs typeface="IBM Plex Sans"/>
                <a:sym typeface="IBM Plex Sans"/>
              </a:rPr>
              <a:t>Any questions?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adiparamartha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 err="1"/>
              <a:t>adi</a:t>
            </a:r>
            <a:r>
              <a:rPr lang="en" dirty="0"/>
              <a:t>@</a:t>
            </a:r>
            <a:r>
              <a:rPr lang="en-ID" dirty="0"/>
              <a:t>p</a:t>
            </a:r>
            <a:r>
              <a:rPr lang="en" dirty="0" err="1"/>
              <a:t>rimakara.ac.id</a:t>
            </a:r>
            <a:endParaRPr dirty="0"/>
          </a:p>
        </p:txBody>
      </p:sp>
      <p:sp>
        <p:nvSpPr>
          <p:cNvPr id="447" name="Google Shape;447;p3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F8B9F-8D31-C444-B145-F4D17B811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0" r="7929" b="-1"/>
          <a:stretch/>
        </p:blipFill>
        <p:spPr>
          <a:xfrm>
            <a:off x="3592286" y="0"/>
            <a:ext cx="5551714" cy="5143500"/>
          </a:xfrm>
          <a:custGeom>
            <a:avLst/>
            <a:gdLst>
              <a:gd name="connsiteX0" fmla="*/ 0 w 7308978"/>
              <a:gd name="connsiteY0" fmla="*/ 0 h 6858000"/>
              <a:gd name="connsiteX1" fmla="*/ 7308978 w 7308978"/>
              <a:gd name="connsiteY1" fmla="*/ 0 h 6858000"/>
              <a:gd name="connsiteX2" fmla="*/ 7308978 w 7308978"/>
              <a:gd name="connsiteY2" fmla="*/ 6858000 h 6858000"/>
              <a:gd name="connsiteX3" fmla="*/ 0 w 7308978"/>
              <a:gd name="connsiteY3" fmla="*/ 6858000 h 6858000"/>
              <a:gd name="connsiteX4" fmla="*/ 62983 w 7308978"/>
              <a:gd name="connsiteY4" fmla="*/ 6788730 h 6858000"/>
              <a:gd name="connsiteX5" fmla="*/ 1212978 w 7308978"/>
              <a:gd name="connsiteY5" fmla="*/ 3429000 h 6858000"/>
              <a:gd name="connsiteX6" fmla="*/ 62983 w 7308978"/>
              <a:gd name="connsiteY6" fmla="*/ 692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53" name="Google Shape;453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54" name="Google Shape;454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Adafruit</a:t>
            </a:r>
            <a:endParaRPr dirty="0"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1200"/>
              </a:spcAft>
              <a:buSzPts val="2400"/>
              <a:buNone/>
            </a:pPr>
            <a:r>
              <a:rPr lang="en-US" sz="2000" dirty="0"/>
              <a:t>Simply in IoT sectors, Adafruit produced many sensor and other electrical component to crate an IoT devices.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Support Raspberry</a:t>
            </a:r>
            <a:endParaRPr sz="20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000" dirty="0"/>
              <a:t>Support Arduino</a:t>
            </a:r>
            <a:endParaRPr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Sensors, 3D Printing, etc.</a:t>
            </a:r>
            <a:endParaRPr sz="2000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FFC809-1E9B-E445-B3A8-8B1803C2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489" y="439603"/>
            <a:ext cx="1170611" cy="792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Adafruit - 2</a:t>
            </a:r>
            <a:endParaRPr dirty="0"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1200"/>
              </a:spcAft>
              <a:buSzPts val="2400"/>
              <a:buNone/>
            </a:pPr>
            <a:r>
              <a:rPr lang="en-US" sz="2000" dirty="0"/>
              <a:t>Not only the devices, Adafruit provide us full service IoT integration.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Complete Library for all device</a:t>
            </a:r>
            <a:endParaRPr sz="20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000" dirty="0"/>
              <a:t>Integrated Database Control</a:t>
            </a:r>
            <a:endParaRPr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Capability to connect with </a:t>
            </a:r>
            <a:r>
              <a:rPr lang="en-US" sz="2000" b="1" dirty="0"/>
              <a:t>Google Assistant</a:t>
            </a:r>
            <a:endParaRPr sz="2000" b="1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60D0-EE87-9744-80B6-7EBE6C41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446" y="414150"/>
            <a:ext cx="1170611" cy="7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Blynk</a:t>
            </a:r>
            <a:endParaRPr dirty="0"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spcAft>
                <a:spcPts val="1200"/>
              </a:spcAft>
              <a:buNone/>
            </a:pPr>
            <a:r>
              <a:rPr lang="en-US" sz="2000" dirty="0"/>
              <a:t>Differ with Adafruit, </a:t>
            </a:r>
            <a:r>
              <a:rPr lang="en-US" sz="2000" dirty="0" err="1"/>
              <a:t>Blynk</a:t>
            </a:r>
            <a:r>
              <a:rPr lang="en-US" sz="2000" dirty="0"/>
              <a:t> providing easy and fast access to controlling your IoT devices through your phone with many customizable control mode.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Support Raspberry</a:t>
            </a:r>
            <a:endParaRPr sz="20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000" dirty="0"/>
              <a:t>Support Arduino</a:t>
            </a:r>
            <a:endParaRPr sz="2000" dirty="0"/>
          </a:p>
          <a:p>
            <a:pPr lvl="0">
              <a:spcBef>
                <a:spcPts val="600"/>
              </a:spcBef>
            </a:pPr>
            <a:r>
              <a:rPr lang="en-US" sz="2000" dirty="0"/>
              <a:t>Mobile Application Control</a:t>
            </a:r>
            <a:endParaRPr sz="2000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FFC809-1E9B-E445-B3A8-8B1803C2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9446" y="439603"/>
            <a:ext cx="792697" cy="7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Blynk</a:t>
            </a:r>
            <a:r>
              <a:rPr lang="en" dirty="0"/>
              <a:t> - 2</a:t>
            </a:r>
            <a:endParaRPr dirty="0"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spcAft>
                <a:spcPts val="1200"/>
              </a:spcAft>
              <a:buNone/>
            </a:pPr>
            <a:r>
              <a:rPr lang="en-US" sz="2000" dirty="0" err="1"/>
              <a:t>Blynk</a:t>
            </a:r>
            <a:r>
              <a:rPr lang="en-US" sz="2000" dirty="0"/>
              <a:t> didn’t create the hardware, their company services is providing the software to control IoT devices through mobile phone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Download </a:t>
            </a:r>
            <a:r>
              <a:rPr lang="en-US" sz="2000" dirty="0" err="1"/>
              <a:t>Blynk</a:t>
            </a:r>
            <a:r>
              <a:rPr lang="en-US" sz="2000" dirty="0"/>
              <a:t> Apps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Download and Install </a:t>
            </a:r>
            <a:r>
              <a:rPr lang="en-US" sz="2000" dirty="0" err="1"/>
              <a:t>Blynk</a:t>
            </a:r>
            <a:r>
              <a:rPr lang="en-US" sz="2000" dirty="0"/>
              <a:t> Library</a:t>
            </a:r>
          </a:p>
          <a:p>
            <a:pPr lvl="0">
              <a:spcBef>
                <a:spcPts val="600"/>
              </a:spcBef>
            </a:pPr>
            <a:r>
              <a:rPr lang="en-US" sz="2000" dirty="0"/>
              <a:t>Create a Project to control IoT devices</a:t>
            </a:r>
          </a:p>
        </p:txBody>
      </p:sp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FFC809-1E9B-E445-B3A8-8B1803C2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9446" y="439603"/>
            <a:ext cx="792697" cy="7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IFTTT</a:t>
            </a:r>
            <a:endParaRPr dirty="0"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spcAft>
                <a:spcPts val="1200"/>
              </a:spcAft>
              <a:buNone/>
            </a:pPr>
            <a:r>
              <a:rPr lang="en-US" sz="2000" b="1" dirty="0"/>
              <a:t>IF T</a:t>
            </a:r>
            <a:r>
              <a:rPr lang="en-US" sz="2000" dirty="0"/>
              <a:t>his </a:t>
            </a:r>
            <a:r>
              <a:rPr lang="en-US" sz="2000" b="1" dirty="0"/>
              <a:t>T</a:t>
            </a:r>
            <a:r>
              <a:rPr lang="en-US" sz="2000" dirty="0"/>
              <a:t>hen </a:t>
            </a:r>
            <a:r>
              <a:rPr lang="en-US" sz="2000" b="1" dirty="0"/>
              <a:t>T</a:t>
            </a:r>
            <a:r>
              <a:rPr lang="en-US" sz="2000" dirty="0"/>
              <a:t>hat (IFTTT) is </a:t>
            </a:r>
            <a:r>
              <a:rPr lang="en-ID" dirty="0"/>
              <a:t>a freeware web-based service that creates chains of simple conditional statements, called applets.</a:t>
            </a:r>
            <a:endParaRPr lang="en-US"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-US" sz="2000" dirty="0"/>
              <a:t>Support Adafruit</a:t>
            </a:r>
            <a:endParaRPr sz="20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000" dirty="0"/>
              <a:t>Support </a:t>
            </a:r>
            <a:r>
              <a:rPr lang="en" sz="2000" dirty="0" err="1"/>
              <a:t>Blynk</a:t>
            </a:r>
            <a:r>
              <a:rPr lang="en" sz="2000" dirty="0"/>
              <a:t> (via Webhooks)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000" dirty="0"/>
              <a:t>Support many other services</a:t>
            </a:r>
            <a:endParaRPr sz="2000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FFC809-1E9B-E445-B3A8-8B1803C2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09512" y="439603"/>
            <a:ext cx="892564" cy="7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89223"/>
      </p:ext>
    </p:extLst>
  </p:cSld>
  <p:clrMapOvr>
    <a:masterClrMapping/>
  </p:clrMapOvr>
</p:sld>
</file>

<file path=ppt/theme/theme1.xml><?xml version="1.0" encoding="utf-8"?>
<a:theme xmlns:a="http://schemas.openxmlformats.org/drawingml/2006/main" name="Exeter template">
  <a:themeElements>
    <a:clrScheme name="Custom 347">
      <a:dk1>
        <a:srgbClr val="3E4655"/>
      </a:dk1>
      <a:lt1>
        <a:srgbClr val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1134</Words>
  <Application>Microsoft Office PowerPoint</Application>
  <PresentationFormat>On-screen Show (16:9)</PresentationFormat>
  <Paragraphs>204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Humnst777 Cn BT</vt:lpstr>
      <vt:lpstr>IBM Plex Sans</vt:lpstr>
      <vt:lpstr>IBM Plex Serif</vt:lpstr>
      <vt:lpstr>Arial</vt:lpstr>
      <vt:lpstr>IBM Plex Sans Light</vt:lpstr>
      <vt:lpstr>Exeter template</vt:lpstr>
      <vt:lpstr>Create Mobile Application for IoT Devices  Made Adi Paramartha Putra STMIK Primakara - 2020</vt:lpstr>
      <vt:lpstr>Today Outline</vt:lpstr>
      <vt:lpstr>Google Assistant for IoT</vt:lpstr>
      <vt:lpstr>Google Assistant Control</vt:lpstr>
      <vt:lpstr>Adafruit</vt:lpstr>
      <vt:lpstr>Adafruit - 2</vt:lpstr>
      <vt:lpstr>Blynk</vt:lpstr>
      <vt:lpstr>Blynk - 2</vt:lpstr>
      <vt:lpstr>IFTTT</vt:lpstr>
      <vt:lpstr>IFTTT for Google Assistant</vt:lpstr>
      <vt:lpstr>Connect Blynk with Google Assistant</vt:lpstr>
      <vt:lpstr>How to Connect our IoT device</vt:lpstr>
      <vt:lpstr>Let’s S t a r t to Crate our First  IoT Integration</vt:lpstr>
      <vt:lpstr>Create Project</vt:lpstr>
      <vt:lpstr>Create Project - 2</vt:lpstr>
      <vt:lpstr>Create Project - 3</vt:lpstr>
      <vt:lpstr>Create Project - 4</vt:lpstr>
      <vt:lpstr>Create Project - 5</vt:lpstr>
      <vt:lpstr>Create Project - 6</vt:lpstr>
      <vt:lpstr>Create Project - 7</vt:lpstr>
      <vt:lpstr>Create Project - 8</vt:lpstr>
      <vt:lpstr>Things you should remember</vt:lpstr>
      <vt:lpstr>Create Project - 9</vt:lpstr>
      <vt:lpstr>Create Project - 10</vt:lpstr>
      <vt:lpstr>Let’s Test It!</vt:lpstr>
      <vt:lpstr>Oh That Just Turn On</vt:lpstr>
      <vt:lpstr>Create Project - 11</vt:lpstr>
      <vt:lpstr>Create Project - 12</vt:lpstr>
      <vt:lpstr>Create Project - 13</vt:lpstr>
      <vt:lpstr>Create Project - 14</vt:lpstr>
      <vt:lpstr>Create Project - 15</vt:lpstr>
      <vt:lpstr>Let’s Test It! (AGAIN)</vt:lpstr>
      <vt:lpstr>Android Studio for IoT Devices</vt:lpstr>
      <vt:lpstr>Android Studio Logo</vt:lpstr>
      <vt:lpstr>Android Studio</vt:lpstr>
      <vt:lpstr>How to Create Mobile Apps for IoT</vt:lpstr>
      <vt:lpstr>Mobile Apps for IoT Overview</vt:lpstr>
      <vt:lpstr>Full Step-by-Step</vt:lpstr>
      <vt:lpstr>Step-by-Step Application</vt:lpstr>
      <vt:lpstr>Adding TextView</vt:lpstr>
      <vt:lpstr>DHT Sensor Value</vt:lpstr>
      <vt:lpstr>Modify</vt:lpstr>
      <vt:lpstr>Users point of view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Mobile Application for IoT Devices  Made Adi Paramartha Putra STMIK Primakara - 2020</dc:title>
  <cp:lastModifiedBy>23217064 Made Adi Paramartha Putra</cp:lastModifiedBy>
  <cp:revision>30</cp:revision>
  <dcterms:modified xsi:type="dcterms:W3CDTF">2020-05-31T05:29:58Z</dcterms:modified>
</cp:coreProperties>
</file>